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Inter Light"/>
      <p:regular r:id="rId12"/>
      <p:bold r:id="rId13"/>
      <p:italic r:id="rId14"/>
      <p:boldItalic r:id="rId15"/>
    </p:embeddedFont>
    <p:embeddedFont>
      <p:font typeface="Inter SemiBold"/>
      <p:regular r:id="rId16"/>
      <p:bold r:id="rId17"/>
      <p:italic r:id="rId18"/>
      <p:boldItalic r:id="rId19"/>
    </p:embeddedFont>
    <p:embeddedFont>
      <p:font typeface="Inter"/>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747775"/>
          </p15:clr>
        </p15:guide>
        <p15:guide id="2" pos="247">
          <p15:clr>
            <a:srgbClr val="747775"/>
          </p15:clr>
        </p15:guide>
        <p15:guide id="3" pos="5074">
          <p15:clr>
            <a:srgbClr val="747775"/>
          </p15:clr>
        </p15:guide>
        <p15:guide id="4" pos="5544">
          <p15:clr>
            <a:srgbClr val="747775"/>
          </p15:clr>
        </p15:guide>
        <p15:guide id="5" orient="horz" pos="21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47"/>
        <p:guide pos="5074"/>
        <p:guide pos="5544"/>
        <p:guide pos="21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regular.fntdata"/><Relationship Id="rId11" Type="http://schemas.openxmlformats.org/officeDocument/2006/relationships/slide" Target="slides/slide6.xml"/><Relationship Id="rId22" Type="http://schemas.openxmlformats.org/officeDocument/2006/relationships/font" Target="fonts/Inter-italic.fntdata"/><Relationship Id="rId10" Type="http://schemas.openxmlformats.org/officeDocument/2006/relationships/slide" Target="slides/slide5.xml"/><Relationship Id="rId21" Type="http://schemas.openxmlformats.org/officeDocument/2006/relationships/font" Target="fonts/Inter-bold.fntdata"/><Relationship Id="rId13" Type="http://schemas.openxmlformats.org/officeDocument/2006/relationships/font" Target="fonts/InterLight-bold.fntdata"/><Relationship Id="rId12" Type="http://schemas.openxmlformats.org/officeDocument/2006/relationships/font" Target="fonts/InterLight-regular.fntdata"/><Relationship Id="rId23" Type="http://schemas.openxmlformats.org/officeDocument/2006/relationships/font" Target="fonts/Inter-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InterLight-boldItalic.fntdata"/><Relationship Id="rId14" Type="http://schemas.openxmlformats.org/officeDocument/2006/relationships/font" Target="fonts/InterLight-italic.fntdata"/><Relationship Id="rId17" Type="http://schemas.openxmlformats.org/officeDocument/2006/relationships/font" Target="fonts/InterSemiBold-bold.fntdata"/><Relationship Id="rId16" Type="http://schemas.openxmlformats.org/officeDocument/2006/relationships/font" Target="fonts/InterSemiBold-regular.fntdata"/><Relationship Id="rId5" Type="http://schemas.openxmlformats.org/officeDocument/2006/relationships/notesMaster" Target="notesMasters/notesMaster1.xml"/><Relationship Id="rId19" Type="http://schemas.openxmlformats.org/officeDocument/2006/relationships/font" Target="fonts/InterSemiBold-boldItalic.fntdata"/><Relationship Id="rId6" Type="http://schemas.openxmlformats.org/officeDocument/2006/relationships/slide" Target="slides/slide1.xml"/><Relationship Id="rId18" Type="http://schemas.openxmlformats.org/officeDocument/2006/relationships/font" Target="fonts/InterSemi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 name="Shape 12"/>
        <p:cNvGrpSpPr/>
        <p:nvPr/>
      </p:nvGrpSpPr>
      <p:grpSpPr>
        <a:xfrm>
          <a:off x="0" y="0"/>
          <a:ext cx="0" cy="0"/>
          <a:chOff x="0" y="0"/>
          <a:chExt cx="0" cy="0"/>
        </a:xfrm>
      </p:grpSpPr>
      <p:sp>
        <p:nvSpPr>
          <p:cNvPr id="13" name="Google Shape;13;g321f657816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 name="Google Shape;14;g321f657816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 the last lesson, we built a personalized newsletter for an organization using a sequential conversation pattern powered by tools. In this lesson, we will enhance our agents further. LLMs can write code to analyze data or generate charts, but they can't execute it. Agents with code execution bridge this gap.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 name="Shape 22"/>
        <p:cNvGrpSpPr/>
        <p:nvPr/>
      </p:nvGrpSpPr>
      <p:grpSpPr>
        <a:xfrm>
          <a:off x="0" y="0"/>
          <a:ext cx="0" cy="0"/>
          <a:chOff x="0" y="0"/>
          <a:chExt cx="0" cy="0"/>
        </a:xfrm>
      </p:grpSpPr>
      <p:sp>
        <p:nvSpPr>
          <p:cNvPr id="23" name="Google Shape;23;g321a38f109d_0_3: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 name="Google Shape;24;g321a38f109d_0_3: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In AutoGen, the code drafting process can be a sequential conversation between a user proxy agent, code writer agent, a code </a:t>
            </a:r>
            <a:r>
              <a:rPr lang="en">
                <a:solidFill>
                  <a:schemeClr val="dk1"/>
                </a:solidFill>
              </a:rPr>
              <a:t>executor</a:t>
            </a:r>
            <a:r>
              <a:rPr lang="en">
                <a:solidFill>
                  <a:schemeClr val="dk1"/>
                </a:solidFill>
              </a:rPr>
              <a:t>, and a code </a:t>
            </a:r>
            <a:r>
              <a:rPr lang="en">
                <a:solidFill>
                  <a:schemeClr val="dk1"/>
                </a:solidFill>
              </a:rPr>
              <a:t>reviewer</a:t>
            </a:r>
            <a:r>
              <a:rPr lang="en">
                <a:solidFill>
                  <a:schemeClr val="dk1"/>
                </a:solidFill>
              </a:rPr>
              <a:t> agent.</a:t>
            </a:r>
            <a:endParaRPr>
              <a:solidFill>
                <a:schemeClr val="dk1"/>
              </a:solidFill>
            </a:endParaRPr>
          </a:p>
        </p:txBody>
      </p:sp>
      <p:sp>
        <p:nvSpPr>
          <p:cNvPr id="25" name="Google Shape;25;g321a38f109d_0_3: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g32265a360aa_0_1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 name="Google Shape;49;g32265a360aa_0_1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The key argument in Autogen to enable the code execution functionality for an agent is “</a:t>
            </a:r>
            <a:r>
              <a:rPr lang="en" sz="1150">
                <a:solidFill>
                  <a:srgbClr val="BFC7D5"/>
                </a:solidFill>
                <a:highlight>
                  <a:srgbClr val="292D3E"/>
                </a:highlight>
                <a:latin typeface="Courier New"/>
                <a:ea typeface="Courier New"/>
                <a:cs typeface="Courier New"/>
                <a:sym typeface="Courier New"/>
              </a:rPr>
              <a:t>code_execution_config</a:t>
            </a:r>
            <a:r>
              <a:rPr lang="en" sz="1150">
                <a:solidFill>
                  <a:srgbClr val="89DDFF"/>
                </a:solidFill>
                <a:highlight>
                  <a:srgbClr val="292D3E"/>
                </a:highlight>
                <a:latin typeface="Courier New"/>
                <a:ea typeface="Courier New"/>
                <a:cs typeface="Courier New"/>
                <a:sym typeface="Courier New"/>
              </a:rPr>
              <a:t>=True”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
        <p:nvSpPr>
          <p:cNvPr id="50" name="Google Shape;50;g32265a360aa_0_1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2265a360aa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32265a360aa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Now within the code executor agent,  the code can be executed either locally, i.e., within the same system on which Autogen is installed, or using a docker container that runs code in a separate, isolated environment.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2265a360aa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2265a360aa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Further, if you are using local execution Autogen you have the choice to execute your code in Command line or Jupyter. Let’s move to Jupyter notebook and build a software development agentic system leveraging the code execution capabilities.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204b54ddd3_2_5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5" name="Google Shape;85;g3204b54ddd3_2_5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
        <p:nvSpPr>
          <p:cNvPr id="86" name="Google Shape;86;g3204b54ddd3_2_5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 name="Shape 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0" name="Google Shape;10;p3"/>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8051501" y="4690220"/>
            <a:ext cx="753175" cy="216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7" name="Google Shape;17;p4"/>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 name="Google Shape;18;p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 name="Google Shape;19;p4"/>
          <p:cNvSpPr txBox="1"/>
          <p:nvPr/>
        </p:nvSpPr>
        <p:spPr>
          <a:xfrm>
            <a:off x="311700" y="2200550"/>
            <a:ext cx="58515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500">
              <a:solidFill>
                <a:schemeClr val="lt1"/>
              </a:solidFill>
              <a:latin typeface="Inter"/>
              <a:ea typeface="Inter"/>
              <a:cs typeface="Inter"/>
              <a:sym typeface="Inter"/>
            </a:endParaRPr>
          </a:p>
          <a:p>
            <a:pPr indent="0" lvl="0" marL="0" rtl="0" algn="l">
              <a:spcBef>
                <a:spcPts val="0"/>
              </a:spcBef>
              <a:spcAft>
                <a:spcPts val="0"/>
              </a:spcAft>
              <a:buNone/>
            </a:pPr>
            <a:r>
              <a:rPr lang="en" sz="2500">
                <a:solidFill>
                  <a:schemeClr val="lt1"/>
                </a:solidFill>
                <a:latin typeface="Inter"/>
                <a:ea typeface="Inter"/>
                <a:cs typeface="Inter"/>
                <a:sym typeface="Inter"/>
              </a:rPr>
              <a:t>Agents with Code Execution</a:t>
            </a:r>
            <a:endParaRPr sz="2500">
              <a:solidFill>
                <a:schemeClr val="lt1"/>
              </a:solidFill>
              <a:latin typeface="Inter"/>
              <a:ea typeface="Inter"/>
              <a:cs typeface="Inter"/>
              <a:sym typeface="Inter"/>
            </a:endParaRPr>
          </a:p>
        </p:txBody>
      </p:sp>
      <p:sp>
        <p:nvSpPr>
          <p:cNvPr id="20" name="Google Shape;20;p4"/>
          <p:cNvSpPr txBox="1"/>
          <p:nvPr/>
        </p:nvSpPr>
        <p:spPr>
          <a:xfrm>
            <a:off x="324933" y="3076250"/>
            <a:ext cx="58515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Inter"/>
                <a:ea typeface="Inter"/>
                <a:cs typeface="Inter"/>
                <a:sym typeface="Inter"/>
              </a:rPr>
              <a:t>Conversation Agents: Part 1</a:t>
            </a:r>
            <a:endParaRPr sz="1700">
              <a:solidFill>
                <a:schemeClr val="lt1"/>
              </a:solidFill>
              <a:latin typeface="Inter"/>
              <a:ea typeface="Inter"/>
              <a:cs typeface="Inter"/>
              <a:sym typeface="Inter"/>
            </a:endParaRPr>
          </a:p>
        </p:txBody>
      </p:sp>
      <p:sp>
        <p:nvSpPr>
          <p:cNvPr id="21" name="Google Shape;21;p4"/>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Apoorv Vishnoi</a:t>
            </a:r>
            <a:endParaRPr sz="1800">
              <a:solidFill>
                <a:schemeClr val="lt1"/>
              </a:solidFill>
            </a:endParaRPr>
          </a:p>
          <a:p>
            <a:pPr indent="0" lvl="0" marL="0" rtl="0" algn="l">
              <a:spcBef>
                <a:spcPts val="0"/>
              </a:spcBef>
              <a:spcAft>
                <a:spcPts val="0"/>
              </a:spcAft>
              <a:buNone/>
            </a:pPr>
            <a:r>
              <a:rPr lang="en" sz="1500">
                <a:solidFill>
                  <a:schemeClr val="lt1"/>
                </a:solidFill>
              </a:rPr>
              <a:t>Head of </a:t>
            </a:r>
            <a:r>
              <a:rPr lang="en" sz="1500">
                <a:solidFill>
                  <a:schemeClr val="lt1"/>
                </a:solidFill>
              </a:rPr>
              <a:t>Training, Analytics Vidhya</a:t>
            </a:r>
            <a:endParaRPr sz="15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26" name="Shape 26"/>
        <p:cNvGrpSpPr/>
        <p:nvPr/>
      </p:nvGrpSpPr>
      <p:grpSpPr>
        <a:xfrm>
          <a:off x="0" y="0"/>
          <a:ext cx="0" cy="0"/>
          <a:chOff x="0" y="0"/>
          <a:chExt cx="0" cy="0"/>
        </a:xfrm>
      </p:grpSpPr>
      <p:sp>
        <p:nvSpPr>
          <p:cNvPr id="27" name="Google Shape;27;p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 name="Google Shape;28;p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Agents with Code Execution</a:t>
            </a:r>
            <a:endParaRPr b="1" sz="2400">
              <a:solidFill>
                <a:schemeClr val="lt1"/>
              </a:solidFill>
              <a:latin typeface="Inter"/>
              <a:ea typeface="Inter"/>
              <a:cs typeface="Inter"/>
              <a:sym typeface="Inter"/>
            </a:endParaRPr>
          </a:p>
        </p:txBody>
      </p:sp>
      <p:sp>
        <p:nvSpPr>
          <p:cNvPr id="29" name="Google Shape;29;p5"/>
          <p:cNvSpPr txBox="1"/>
          <p:nvPr/>
        </p:nvSpPr>
        <p:spPr>
          <a:xfrm>
            <a:off x="264052" y="1262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t/>
            </a:r>
            <a:endParaRPr sz="2000">
              <a:solidFill>
                <a:srgbClr val="FFFFFF"/>
              </a:solidFill>
              <a:latin typeface="Inter"/>
              <a:ea typeface="Inter"/>
              <a:cs typeface="Inter"/>
              <a:sym typeface="Inter"/>
            </a:endParaRPr>
          </a:p>
        </p:txBody>
      </p:sp>
      <p:sp>
        <p:nvSpPr>
          <p:cNvPr id="30" name="Google Shape;30;p5"/>
          <p:cNvSpPr/>
          <p:nvPr/>
        </p:nvSpPr>
        <p:spPr>
          <a:xfrm>
            <a:off x="1987218" y="11747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1" name="Google Shape;31;p5"/>
          <p:cNvSpPr/>
          <p:nvPr/>
        </p:nvSpPr>
        <p:spPr>
          <a:xfrm>
            <a:off x="2113784" y="1397091"/>
            <a:ext cx="926100" cy="6798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85D992"/>
                </a:solidFill>
                <a:latin typeface="Inter"/>
                <a:ea typeface="Inter"/>
                <a:cs typeface="Inter"/>
                <a:sym typeface="Inter"/>
              </a:rPr>
              <a:t>User Proxy</a:t>
            </a:r>
            <a:r>
              <a:rPr b="1" lang="en" sz="900">
                <a:solidFill>
                  <a:srgbClr val="85D992"/>
                </a:solidFill>
                <a:latin typeface="Inter"/>
                <a:ea typeface="Inter"/>
                <a:cs typeface="Inter"/>
                <a:sym typeface="Inter"/>
              </a:rPr>
              <a:t> Agent</a:t>
            </a:r>
            <a:endParaRPr b="1" sz="900">
              <a:solidFill>
                <a:srgbClr val="85D992"/>
              </a:solidFill>
              <a:latin typeface="Inter"/>
              <a:ea typeface="Inter"/>
              <a:cs typeface="Inter"/>
              <a:sym typeface="Inter"/>
            </a:endParaRPr>
          </a:p>
        </p:txBody>
      </p:sp>
      <p:sp>
        <p:nvSpPr>
          <p:cNvPr id="32" name="Google Shape;32;p5"/>
          <p:cNvSpPr/>
          <p:nvPr/>
        </p:nvSpPr>
        <p:spPr>
          <a:xfrm>
            <a:off x="2113784" y="2658483"/>
            <a:ext cx="926100" cy="6798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Code</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F9C823"/>
                </a:solidFill>
                <a:latin typeface="Inter"/>
                <a:ea typeface="Inter"/>
                <a:cs typeface="Inter"/>
                <a:sym typeface="Inter"/>
              </a:rPr>
              <a:t>Writer Agent</a:t>
            </a:r>
            <a:endParaRPr b="1" sz="700">
              <a:solidFill>
                <a:srgbClr val="F9C823"/>
              </a:solidFill>
              <a:latin typeface="Inter"/>
              <a:ea typeface="Inter"/>
              <a:cs typeface="Inter"/>
              <a:sym typeface="Inter"/>
            </a:endParaRPr>
          </a:p>
        </p:txBody>
      </p:sp>
      <p:cxnSp>
        <p:nvCxnSpPr>
          <p:cNvPr id="33" name="Google Shape;33;p5"/>
          <p:cNvCxnSpPr/>
          <p:nvPr/>
        </p:nvCxnSpPr>
        <p:spPr>
          <a:xfrm>
            <a:off x="2576834" y="207689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34" name="Google Shape;34;p5"/>
          <p:cNvSpPr/>
          <p:nvPr/>
        </p:nvSpPr>
        <p:spPr>
          <a:xfrm>
            <a:off x="3864938" y="11784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5" name="Google Shape;35;p5"/>
          <p:cNvSpPr/>
          <p:nvPr/>
        </p:nvSpPr>
        <p:spPr>
          <a:xfrm>
            <a:off x="2958595"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36" name="Google Shape;36;p5"/>
          <p:cNvSpPr/>
          <p:nvPr/>
        </p:nvSpPr>
        <p:spPr>
          <a:xfrm>
            <a:off x="3988972" y="1400741"/>
            <a:ext cx="926100" cy="6798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85D992"/>
                </a:solidFill>
                <a:latin typeface="Inter"/>
                <a:ea typeface="Inter"/>
                <a:cs typeface="Inter"/>
                <a:sym typeface="Inter"/>
              </a:rPr>
              <a:t>Code Reviewer</a:t>
            </a:r>
            <a:endParaRPr b="1" sz="9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900">
                <a:solidFill>
                  <a:srgbClr val="85D992"/>
                </a:solidFill>
                <a:latin typeface="Inter"/>
                <a:ea typeface="Inter"/>
                <a:cs typeface="Inter"/>
                <a:sym typeface="Inter"/>
              </a:rPr>
              <a:t>Agent</a:t>
            </a:r>
            <a:endParaRPr b="1" sz="900">
              <a:solidFill>
                <a:srgbClr val="2674ED"/>
              </a:solidFill>
              <a:latin typeface="Inter"/>
              <a:ea typeface="Inter"/>
              <a:cs typeface="Inter"/>
              <a:sym typeface="Inter"/>
            </a:endParaRPr>
          </a:p>
        </p:txBody>
      </p:sp>
      <p:sp>
        <p:nvSpPr>
          <p:cNvPr id="37" name="Google Shape;37;p5"/>
          <p:cNvSpPr/>
          <p:nvPr/>
        </p:nvSpPr>
        <p:spPr>
          <a:xfrm>
            <a:off x="3988972" y="2662133"/>
            <a:ext cx="926100" cy="6798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2674ED"/>
                </a:solidFill>
                <a:latin typeface="Inter"/>
                <a:ea typeface="Inter"/>
                <a:cs typeface="Inter"/>
                <a:sym typeface="Inter"/>
              </a:rPr>
              <a:t>Code Executor</a:t>
            </a:r>
            <a:endParaRPr b="1" sz="900">
              <a:solidFill>
                <a:srgbClr val="2674ED"/>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900">
                <a:solidFill>
                  <a:srgbClr val="2674ED"/>
                </a:solidFill>
                <a:latin typeface="Inter"/>
                <a:ea typeface="Inter"/>
                <a:cs typeface="Inter"/>
                <a:sym typeface="Inter"/>
              </a:rPr>
              <a:t>Agent</a:t>
            </a:r>
            <a:endParaRPr b="1" sz="900">
              <a:solidFill>
                <a:srgbClr val="85D992"/>
              </a:solidFill>
              <a:latin typeface="Inter"/>
              <a:ea typeface="Inter"/>
              <a:cs typeface="Inter"/>
              <a:sym typeface="Inter"/>
            </a:endParaRPr>
          </a:p>
        </p:txBody>
      </p:sp>
      <p:cxnSp>
        <p:nvCxnSpPr>
          <p:cNvPr id="38" name="Google Shape;38;p5"/>
          <p:cNvCxnSpPr/>
          <p:nvPr/>
        </p:nvCxnSpPr>
        <p:spPr>
          <a:xfrm>
            <a:off x="3165381" y="25196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39" name="Google Shape;39;p5"/>
          <p:cNvCxnSpPr/>
          <p:nvPr/>
        </p:nvCxnSpPr>
        <p:spPr>
          <a:xfrm>
            <a:off x="1111678" y="25196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40" name="Google Shape;40;p5"/>
          <p:cNvSpPr/>
          <p:nvPr/>
        </p:nvSpPr>
        <p:spPr>
          <a:xfrm>
            <a:off x="959211" y="20774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cxnSp>
        <p:nvCxnSpPr>
          <p:cNvPr id="41" name="Google Shape;41;p5"/>
          <p:cNvCxnSpPr/>
          <p:nvPr/>
        </p:nvCxnSpPr>
        <p:spPr>
          <a:xfrm>
            <a:off x="4452022" y="20805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42" name="Google Shape;42;p5"/>
          <p:cNvSpPr/>
          <p:nvPr/>
        </p:nvSpPr>
        <p:spPr>
          <a:xfrm>
            <a:off x="4836764"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cxnSp>
        <p:nvCxnSpPr>
          <p:cNvPr id="43" name="Google Shape;43;p5"/>
          <p:cNvCxnSpPr/>
          <p:nvPr/>
        </p:nvCxnSpPr>
        <p:spPr>
          <a:xfrm>
            <a:off x="5043550" y="25196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44" name="Google Shape;44;p5"/>
          <p:cNvSpPr/>
          <p:nvPr/>
        </p:nvSpPr>
        <p:spPr>
          <a:xfrm>
            <a:off x="5802387" y="2232950"/>
            <a:ext cx="926100" cy="5817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Inter"/>
                <a:ea typeface="Inter"/>
                <a:cs typeface="Inter"/>
                <a:sym typeface="Inter"/>
              </a:rPr>
              <a:t> Summarizer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45" name="Google Shape;45;p5"/>
          <p:cNvCxnSpPr>
            <a:stCxn id="44" idx="3"/>
          </p:cNvCxnSpPr>
          <p:nvPr/>
        </p:nvCxnSpPr>
        <p:spPr>
          <a:xfrm flipH="1" rot="10800000">
            <a:off x="6728487" y="25196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46" name="Google Shape;46;p5"/>
          <p:cNvSpPr/>
          <p:nvPr/>
        </p:nvSpPr>
        <p:spPr>
          <a:xfrm>
            <a:off x="6742998" y="21335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a:t>
            </a:r>
            <a:r>
              <a:rPr lang="en" sz="1100">
                <a:solidFill>
                  <a:srgbClr val="FFFFFF"/>
                </a:solidFill>
                <a:latin typeface="Inter"/>
                <a:ea typeface="Inter"/>
                <a:cs typeface="Inter"/>
                <a:sym typeface="Inter"/>
              </a:rPr>
              <a:t>Chat </a:t>
            </a:r>
            <a:endParaRPr sz="1100">
              <a:solidFill>
                <a:srgbClr val="FFFFFF"/>
              </a:solidFill>
              <a:latin typeface="Inter"/>
              <a:ea typeface="Inter"/>
              <a:cs typeface="Inter"/>
              <a:sym typeface="Inter"/>
            </a:endParaRPr>
          </a:p>
          <a:p>
            <a:pPr indent="0" lvl="0" marL="0" rtl="0" algn="ctr">
              <a:spcBef>
                <a:spcPts val="0"/>
              </a:spcBef>
              <a:spcAft>
                <a:spcPts val="0"/>
              </a:spcAft>
              <a:buNone/>
            </a:pPr>
            <a:r>
              <a:rPr lang="en" sz="1100">
                <a:solidFill>
                  <a:srgbClr val="FFFFFF"/>
                </a:solidFill>
                <a:latin typeface="Inter"/>
                <a:ea typeface="Inter"/>
                <a:cs typeface="Inter"/>
                <a:sym typeface="Inter"/>
              </a:rPr>
              <a:t>  Result</a:t>
            </a:r>
            <a:endParaRPr sz="11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1" name="Shape 51"/>
        <p:cNvGrpSpPr/>
        <p:nvPr/>
      </p:nvGrpSpPr>
      <p:grpSpPr>
        <a:xfrm>
          <a:off x="0" y="0"/>
          <a:ext cx="0" cy="0"/>
          <a:chOff x="0" y="0"/>
          <a:chExt cx="0" cy="0"/>
        </a:xfrm>
      </p:grpSpPr>
      <p:sp>
        <p:nvSpPr>
          <p:cNvPr id="52" name="Google Shape;52;p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 name="Google Shape;53;p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Agents with Code Execution</a:t>
            </a:r>
            <a:endParaRPr b="1" sz="2400">
              <a:solidFill>
                <a:schemeClr val="lt1"/>
              </a:solidFill>
              <a:latin typeface="Inter"/>
              <a:ea typeface="Inter"/>
              <a:cs typeface="Inter"/>
              <a:sym typeface="Inter"/>
            </a:endParaRPr>
          </a:p>
        </p:txBody>
      </p:sp>
      <p:pic>
        <p:nvPicPr>
          <p:cNvPr id="54" name="Google Shape;54;p6"/>
          <p:cNvPicPr preferRelativeResize="0"/>
          <p:nvPr/>
        </p:nvPicPr>
        <p:blipFill>
          <a:blip r:embed="rId3">
            <a:alphaModFix/>
          </a:blip>
          <a:stretch>
            <a:fillRect/>
          </a:stretch>
        </p:blipFill>
        <p:spPr>
          <a:xfrm>
            <a:off x="894063" y="2115581"/>
            <a:ext cx="7335474" cy="38921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Code Agent Execution Styles</a:t>
            </a:r>
            <a:endParaRPr b="1" sz="2400">
              <a:solidFill>
                <a:schemeClr val="lt1"/>
              </a:solidFill>
              <a:latin typeface="Inter"/>
              <a:ea typeface="Inter"/>
              <a:cs typeface="Inter"/>
              <a:sym typeface="Inter"/>
            </a:endParaRPr>
          </a:p>
        </p:txBody>
      </p:sp>
      <p:sp>
        <p:nvSpPr>
          <p:cNvPr id="60" name="Google Shape;60;p7"/>
          <p:cNvSpPr/>
          <p:nvPr/>
        </p:nvSpPr>
        <p:spPr>
          <a:xfrm>
            <a:off x="2660324" y="10381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Ways to Execute Code by Code Agent</a:t>
            </a:r>
            <a:endParaRPr sz="1500">
              <a:solidFill>
                <a:srgbClr val="FFFFFF"/>
              </a:solidFill>
              <a:latin typeface="Inter SemiBold"/>
              <a:ea typeface="Inter SemiBold"/>
              <a:cs typeface="Inter SemiBold"/>
              <a:sym typeface="Inter SemiBold"/>
            </a:endParaRPr>
          </a:p>
        </p:txBody>
      </p:sp>
      <p:cxnSp>
        <p:nvCxnSpPr>
          <p:cNvPr id="61" name="Google Shape;61;p7"/>
          <p:cNvCxnSpPr>
            <a:stCxn id="60" idx="2"/>
          </p:cNvCxnSpPr>
          <p:nvPr/>
        </p:nvCxnSpPr>
        <p:spPr>
          <a:xfrm>
            <a:off x="4640324" y="15922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62" name="Google Shape;62;p7"/>
          <p:cNvCxnSpPr/>
          <p:nvPr/>
        </p:nvCxnSpPr>
        <p:spPr>
          <a:xfrm>
            <a:off x="2415000" y="2178225"/>
            <a:ext cx="4338600" cy="0"/>
          </a:xfrm>
          <a:prstGeom prst="straightConnector1">
            <a:avLst/>
          </a:prstGeom>
          <a:noFill/>
          <a:ln cap="flat" cmpd="sng" w="19050">
            <a:solidFill>
              <a:srgbClr val="DAE0E6"/>
            </a:solidFill>
            <a:prstDash val="dash"/>
            <a:round/>
            <a:headEnd len="med" w="med" type="none"/>
            <a:tailEnd len="med" w="med" type="none"/>
          </a:ln>
        </p:spPr>
      </p:cxnSp>
      <p:cxnSp>
        <p:nvCxnSpPr>
          <p:cNvPr id="63" name="Google Shape;63;p7"/>
          <p:cNvCxnSpPr/>
          <p:nvPr/>
        </p:nvCxnSpPr>
        <p:spPr>
          <a:xfrm>
            <a:off x="2416924" y="2188131"/>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64" name="Google Shape;64;p7"/>
          <p:cNvCxnSpPr/>
          <p:nvPr/>
        </p:nvCxnSpPr>
        <p:spPr>
          <a:xfrm>
            <a:off x="6752221" y="2187464"/>
            <a:ext cx="0" cy="324600"/>
          </a:xfrm>
          <a:prstGeom prst="straightConnector1">
            <a:avLst/>
          </a:prstGeom>
          <a:noFill/>
          <a:ln cap="flat" cmpd="sng" w="19050">
            <a:solidFill>
              <a:srgbClr val="DAE0E6"/>
            </a:solidFill>
            <a:prstDash val="dash"/>
            <a:round/>
            <a:headEnd len="med" w="med" type="none"/>
            <a:tailEnd len="med" w="med" type="none"/>
          </a:ln>
        </p:spPr>
      </p:cxnSp>
      <p:sp>
        <p:nvSpPr>
          <p:cNvPr id="65" name="Google Shape;65;p7"/>
          <p:cNvSpPr/>
          <p:nvPr/>
        </p:nvSpPr>
        <p:spPr>
          <a:xfrm>
            <a:off x="800524" y="2538250"/>
            <a:ext cx="3232800" cy="7077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Inter Light"/>
                <a:ea typeface="Inter Light"/>
                <a:cs typeface="Inter Light"/>
                <a:sym typeface="Inter Light"/>
              </a:rPr>
              <a:t>Executed Locally</a:t>
            </a:r>
            <a:endParaRPr>
              <a:solidFill>
                <a:srgbClr val="FFFFFF"/>
              </a:solidFill>
              <a:latin typeface="Inter Light"/>
              <a:ea typeface="Inter Light"/>
              <a:cs typeface="Inter Light"/>
              <a:sym typeface="Inter Light"/>
            </a:endParaRPr>
          </a:p>
        </p:txBody>
      </p:sp>
      <p:sp>
        <p:nvSpPr>
          <p:cNvPr id="66" name="Google Shape;66;p7"/>
          <p:cNvSpPr/>
          <p:nvPr/>
        </p:nvSpPr>
        <p:spPr>
          <a:xfrm>
            <a:off x="5085055" y="2538250"/>
            <a:ext cx="3232800" cy="7077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rgbClr val="FFFFFF"/>
                </a:solidFill>
                <a:latin typeface="Inter Light"/>
                <a:ea typeface="Inter Light"/>
                <a:cs typeface="Inter Light"/>
                <a:sym typeface="Inter Light"/>
              </a:rPr>
              <a:t> Docker Container</a:t>
            </a:r>
            <a:endParaRPr sz="1300">
              <a:solidFill>
                <a:srgbClr val="FFFFFF"/>
              </a:solidFill>
              <a:latin typeface="Inter Light"/>
              <a:ea typeface="Inter Light"/>
              <a:cs typeface="Inter Light"/>
              <a:sym typeface="Inter Light"/>
            </a:endParaRPr>
          </a:p>
        </p:txBody>
      </p:sp>
      <p:pic>
        <p:nvPicPr>
          <p:cNvPr id="67" name="Google Shape;67;p7"/>
          <p:cNvPicPr preferRelativeResize="0"/>
          <p:nvPr/>
        </p:nvPicPr>
        <p:blipFill>
          <a:blip r:embed="rId3">
            <a:alphaModFix/>
          </a:blip>
          <a:stretch>
            <a:fillRect/>
          </a:stretch>
        </p:blipFill>
        <p:spPr>
          <a:xfrm>
            <a:off x="6010774" y="3369401"/>
            <a:ext cx="1482900" cy="834126"/>
          </a:xfrm>
          <a:prstGeom prst="rect">
            <a:avLst/>
          </a:prstGeom>
          <a:noFill/>
          <a:ln>
            <a:noFill/>
          </a:ln>
        </p:spPr>
      </p:pic>
      <p:pic>
        <p:nvPicPr>
          <p:cNvPr id="68" name="Google Shape;68;p7"/>
          <p:cNvPicPr preferRelativeResize="0"/>
          <p:nvPr/>
        </p:nvPicPr>
        <p:blipFill>
          <a:blip r:embed="rId4">
            <a:alphaModFix/>
          </a:blip>
          <a:stretch>
            <a:fillRect/>
          </a:stretch>
        </p:blipFill>
        <p:spPr>
          <a:xfrm>
            <a:off x="1999863" y="3369400"/>
            <a:ext cx="834125" cy="834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8"/>
          <p:cNvPicPr preferRelativeResize="0"/>
          <p:nvPr/>
        </p:nvPicPr>
        <p:blipFill>
          <a:blip r:embed="rId3">
            <a:alphaModFix/>
          </a:blip>
          <a:stretch>
            <a:fillRect/>
          </a:stretch>
        </p:blipFill>
        <p:spPr>
          <a:xfrm>
            <a:off x="7617675" y="4400950"/>
            <a:ext cx="1409700" cy="685800"/>
          </a:xfrm>
          <a:prstGeom prst="rect">
            <a:avLst/>
          </a:prstGeom>
          <a:noFill/>
          <a:ln>
            <a:noFill/>
          </a:ln>
        </p:spPr>
      </p:pic>
      <p:cxnSp>
        <p:nvCxnSpPr>
          <p:cNvPr id="74" name="Google Shape;74;p8"/>
          <p:cNvCxnSpPr>
            <a:stCxn id="75" idx="2"/>
          </p:cNvCxnSpPr>
          <p:nvPr/>
        </p:nvCxnSpPr>
        <p:spPr>
          <a:xfrm>
            <a:off x="4640324" y="15922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76" name="Google Shape;76;p8"/>
          <p:cNvCxnSpPr/>
          <p:nvPr/>
        </p:nvCxnSpPr>
        <p:spPr>
          <a:xfrm>
            <a:off x="2415000" y="2178225"/>
            <a:ext cx="4338600" cy="0"/>
          </a:xfrm>
          <a:prstGeom prst="straightConnector1">
            <a:avLst/>
          </a:prstGeom>
          <a:noFill/>
          <a:ln cap="flat" cmpd="sng" w="19050">
            <a:solidFill>
              <a:srgbClr val="DAE0E6"/>
            </a:solidFill>
            <a:prstDash val="dash"/>
            <a:round/>
            <a:headEnd len="med" w="med" type="none"/>
            <a:tailEnd len="med" w="med" type="none"/>
          </a:ln>
        </p:spPr>
      </p:cxnSp>
      <p:cxnSp>
        <p:nvCxnSpPr>
          <p:cNvPr id="77" name="Google Shape;77;p8"/>
          <p:cNvCxnSpPr/>
          <p:nvPr/>
        </p:nvCxnSpPr>
        <p:spPr>
          <a:xfrm>
            <a:off x="2416924" y="2188131"/>
            <a:ext cx="0" cy="324600"/>
          </a:xfrm>
          <a:prstGeom prst="straightConnector1">
            <a:avLst/>
          </a:prstGeom>
          <a:noFill/>
          <a:ln cap="flat" cmpd="sng" w="19050">
            <a:solidFill>
              <a:srgbClr val="DAE0E6"/>
            </a:solidFill>
            <a:prstDash val="dash"/>
            <a:round/>
            <a:headEnd len="med" w="med" type="none"/>
            <a:tailEnd len="med" w="med" type="none"/>
          </a:ln>
        </p:spPr>
      </p:cxnSp>
      <p:sp>
        <p:nvSpPr>
          <p:cNvPr id="78" name="Google Shape;78;p8"/>
          <p:cNvSpPr/>
          <p:nvPr/>
        </p:nvSpPr>
        <p:spPr>
          <a:xfrm>
            <a:off x="3023924" y="803850"/>
            <a:ext cx="3232800" cy="7077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Inter Light"/>
                <a:ea typeface="Inter Light"/>
                <a:cs typeface="Inter Light"/>
                <a:sym typeface="Inter Light"/>
              </a:rPr>
              <a:t>Executed Locally</a:t>
            </a:r>
            <a:endParaRPr>
              <a:solidFill>
                <a:srgbClr val="FFFFFF"/>
              </a:solidFill>
              <a:latin typeface="Inter Light"/>
              <a:ea typeface="Inter Light"/>
              <a:cs typeface="Inter Light"/>
              <a:sym typeface="Inter Light"/>
            </a:endParaRPr>
          </a:p>
        </p:txBody>
      </p:sp>
      <p:sp>
        <p:nvSpPr>
          <p:cNvPr id="79" name="Google Shape;79;p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Code Agent Execution Styles</a:t>
            </a:r>
            <a:endParaRPr b="1" sz="2400">
              <a:solidFill>
                <a:schemeClr val="lt1"/>
              </a:solidFill>
              <a:latin typeface="Inter"/>
              <a:ea typeface="Inter"/>
              <a:cs typeface="Inter"/>
              <a:sym typeface="Inter"/>
            </a:endParaRPr>
          </a:p>
        </p:txBody>
      </p:sp>
      <p:cxnSp>
        <p:nvCxnSpPr>
          <p:cNvPr id="80" name="Google Shape;80;p8"/>
          <p:cNvCxnSpPr/>
          <p:nvPr/>
        </p:nvCxnSpPr>
        <p:spPr>
          <a:xfrm>
            <a:off x="6760324" y="2179657"/>
            <a:ext cx="0" cy="324600"/>
          </a:xfrm>
          <a:prstGeom prst="straightConnector1">
            <a:avLst/>
          </a:prstGeom>
          <a:noFill/>
          <a:ln cap="flat" cmpd="sng" w="19050">
            <a:solidFill>
              <a:srgbClr val="DAE0E6"/>
            </a:solidFill>
            <a:prstDash val="dash"/>
            <a:round/>
            <a:headEnd len="med" w="med" type="none"/>
            <a:tailEnd len="med" w="med" type="none"/>
          </a:ln>
        </p:spPr>
      </p:cxnSp>
      <p:pic>
        <p:nvPicPr>
          <p:cNvPr id="81" name="Google Shape;81;p8"/>
          <p:cNvPicPr preferRelativeResize="0"/>
          <p:nvPr/>
        </p:nvPicPr>
        <p:blipFill>
          <a:blip r:embed="rId4">
            <a:alphaModFix/>
          </a:blip>
          <a:stretch>
            <a:fillRect/>
          </a:stretch>
        </p:blipFill>
        <p:spPr>
          <a:xfrm>
            <a:off x="532700" y="2651400"/>
            <a:ext cx="3768448" cy="2149199"/>
          </a:xfrm>
          <a:prstGeom prst="rect">
            <a:avLst/>
          </a:prstGeom>
          <a:noFill/>
          <a:ln cap="flat" cmpd="sng" w="19050">
            <a:solidFill>
              <a:srgbClr val="F9C823"/>
            </a:solidFill>
            <a:prstDash val="solid"/>
            <a:round/>
            <a:headEnd len="sm" w="sm" type="none"/>
            <a:tailEnd len="sm" w="sm" type="none"/>
          </a:ln>
        </p:spPr>
      </p:pic>
      <p:pic>
        <p:nvPicPr>
          <p:cNvPr id="82" name="Google Shape;82;p8"/>
          <p:cNvPicPr preferRelativeResize="0"/>
          <p:nvPr/>
        </p:nvPicPr>
        <p:blipFill>
          <a:blip r:embed="rId5">
            <a:alphaModFix/>
          </a:blip>
          <a:stretch>
            <a:fillRect/>
          </a:stretch>
        </p:blipFill>
        <p:spPr>
          <a:xfrm>
            <a:off x="4876100" y="2651400"/>
            <a:ext cx="3768450" cy="2149199"/>
          </a:xfrm>
          <a:prstGeom prst="rect">
            <a:avLst/>
          </a:prstGeom>
          <a:noFill/>
          <a:ln cap="flat" cmpd="sng" w="19050">
            <a:solidFill>
              <a:srgbClr val="F9C823"/>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9"/>
          <p:cNvSpPr txBox="1"/>
          <p:nvPr/>
        </p:nvSpPr>
        <p:spPr>
          <a:xfrm>
            <a:off x="2990100" y="1945875"/>
            <a:ext cx="3163800" cy="52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chemeClr val="lt1"/>
                </a:solidFill>
                <a:latin typeface="Inter SemiBold"/>
                <a:ea typeface="Inter SemiBold"/>
                <a:cs typeface="Inter SemiBold"/>
                <a:sym typeface="Inter SemiBold"/>
              </a:rPr>
              <a:t>Jupyter Notebook</a:t>
            </a:r>
            <a:endParaRPr sz="3600">
              <a:solidFill>
                <a:schemeClr val="lt1"/>
              </a:solidFill>
              <a:latin typeface="Inter SemiBold"/>
              <a:ea typeface="Inter SemiBold"/>
              <a:cs typeface="Inter SemiBold"/>
              <a:sym typeface="Inter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22667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